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8" r:id="rId2"/>
    <p:sldId id="256" r:id="rId3"/>
    <p:sldId id="278" r:id="rId4"/>
    <p:sldId id="259" r:id="rId5"/>
    <p:sldId id="267" r:id="rId6"/>
    <p:sldId id="257" r:id="rId7"/>
    <p:sldId id="279" r:id="rId8"/>
    <p:sldId id="265" r:id="rId9"/>
    <p:sldId id="261" r:id="rId10"/>
    <p:sldId id="262" r:id="rId11"/>
    <p:sldId id="280" r:id="rId12"/>
    <p:sldId id="266" r:id="rId13"/>
    <p:sldId id="263" r:id="rId14"/>
    <p:sldId id="273" r:id="rId15"/>
    <p:sldId id="281" r:id="rId16"/>
    <p:sldId id="268" r:id="rId17"/>
    <p:sldId id="269" r:id="rId18"/>
    <p:sldId id="270" r:id="rId19"/>
    <p:sldId id="271" r:id="rId20"/>
    <p:sldId id="272" r:id="rId21"/>
    <p:sldId id="286" r:id="rId22"/>
    <p:sldId id="287" r:id="rId23"/>
    <p:sldId id="274" r:id="rId24"/>
    <p:sldId id="275" r:id="rId25"/>
    <p:sldId id="276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67" autoAdjust="0"/>
  </p:normalViewPr>
  <p:slideViewPr>
    <p:cSldViewPr>
      <p:cViewPr varScale="1">
        <p:scale>
          <a:sx n="71" d="100"/>
          <a:sy n="71" d="100"/>
        </p:scale>
        <p:origin x="-135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48037-4891-4B0B-995F-DEC8B0B2B1CE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FC7625-E4D5-4D14-8B2F-1ACF5EC7AB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7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48BF-E5A8-4986-84C8-FD4D3EBC987F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74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48BF-E5A8-4986-84C8-FD4D3EBC987F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84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40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136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13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78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FC7625-E4D5-4D14-8B2F-1ACF5EC7AB11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D48BF-E5A8-4986-84C8-FD4D3EBC987F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Jacob\Desktop\SFBT PowerPoint -- Title.jp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600200" y="1820206"/>
            <a:ext cx="7199376" cy="1828800"/>
          </a:xfrm>
        </p:spPr>
        <p:txBody>
          <a:bodyPr lIns="45720" rIns="45720" bIns="45720"/>
          <a:lstStyle>
            <a:lvl1pPr algn="l">
              <a:defRPr sz="4500" b="1">
                <a:solidFill>
                  <a:schemeClr val="accent2"/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1563624" y="3886200"/>
            <a:ext cx="7199376" cy="914400"/>
          </a:xfrm>
        </p:spPr>
        <p:txBody>
          <a:bodyPr lIns="182880" tIns="0"/>
          <a:lstStyle>
            <a:lvl1pPr marL="36576" indent="0" algn="l">
              <a:spcBef>
                <a:spcPts val="0"/>
              </a:spcBef>
              <a:buNone/>
              <a:defRPr sz="2000">
                <a:solidFill>
                  <a:schemeClr val="accent3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dirty="0" smtClean="0"/>
              <a:t>Click to edit Master subtitle style</a:t>
            </a:r>
            <a:endParaRPr kumimoji="0" lang="en-US" dirty="0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7269480" cy="1051560"/>
          </a:xfrm>
        </p:spPr>
        <p:txBody>
          <a:bodyPr/>
          <a:lstStyle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676400"/>
            <a:ext cx="7162800" cy="472440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  <a:extLst/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4008" y="1935480"/>
            <a:ext cx="3455192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0" y="1935480"/>
            <a:ext cx="3455192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457200"/>
            <a:ext cx="73456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545" y="1890078"/>
            <a:ext cx="3575055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accent3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5264144" y="1890078"/>
            <a:ext cx="3575055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accent3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1606545" y="2758440"/>
            <a:ext cx="3575055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64144" y="2758440"/>
            <a:ext cx="3575055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Jacob\Desktop\SFBT PowerPoint -- Plain.jp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6986584" cy="990600"/>
          </a:xfrm>
        </p:spPr>
        <p:txBody>
          <a:bodyPr anchor="b">
            <a:normAutofit/>
          </a:bodyPr>
          <a:lstStyle>
            <a:lvl1pPr algn="l">
              <a:buNone/>
              <a:defRPr sz="3200" b="1">
                <a:solidFill>
                  <a:schemeClr val="accent2"/>
                </a:solidFill>
              </a:defRPr>
            </a:lvl1pPr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67400" y="1905000"/>
            <a:ext cx="2971800" cy="45109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accent3"/>
                </a:solidFill>
              </a:defRPr>
            </a:lvl1pPr>
            <a:lvl2pPr>
              <a:buNone/>
              <a:defRPr sz="1200">
                <a:solidFill>
                  <a:schemeClr val="accent3"/>
                </a:solidFill>
              </a:defRPr>
            </a:lvl2pPr>
            <a:lvl3pPr>
              <a:buNone/>
              <a:defRPr sz="1000">
                <a:solidFill>
                  <a:schemeClr val="accent3"/>
                </a:solidFill>
              </a:defRPr>
            </a:lvl3pPr>
            <a:lvl4pPr>
              <a:buNone/>
              <a:defRPr sz="900">
                <a:solidFill>
                  <a:schemeClr val="accent3"/>
                </a:solidFill>
              </a:defRPr>
            </a:lvl4pPr>
            <a:lvl5pPr>
              <a:buNone/>
              <a:defRPr sz="900">
                <a:solidFill>
                  <a:schemeClr val="accent3"/>
                </a:solidFill>
              </a:defRPr>
            </a:lvl5pPr>
            <a:extLst/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0" y="1828800"/>
            <a:ext cx="4168959" cy="4648202"/>
          </a:xfrm>
        </p:spPr>
        <p:txBody>
          <a:bodyPr/>
          <a:lstStyle>
            <a:lvl1pPr>
              <a:defRPr sz="2800">
                <a:solidFill>
                  <a:schemeClr val="accent1"/>
                </a:solidFill>
              </a:defRPr>
            </a:lvl1pPr>
            <a:lvl2pPr>
              <a:defRPr sz="2600">
                <a:solidFill>
                  <a:schemeClr val="accent1"/>
                </a:solidFill>
              </a:defRPr>
            </a:lvl2pPr>
            <a:lvl3pPr>
              <a:defRPr sz="2400">
                <a:solidFill>
                  <a:schemeClr val="accent1"/>
                </a:solidFill>
              </a:defRPr>
            </a:lvl3pPr>
            <a:lvl4pPr>
              <a:defRPr sz="2000">
                <a:solidFill>
                  <a:schemeClr val="accent1"/>
                </a:solidFill>
              </a:defRPr>
            </a:lvl4pPr>
            <a:lvl5pPr>
              <a:defRPr sz="2000">
                <a:solidFill>
                  <a:schemeClr val="accent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acob\Desktop\SFBT PowerPoint -- Normal.jpg"/>
          <p:cNvPicPr>
            <a:picLocks noChangeAspect="1" noChangeArrowheads="1"/>
          </p:cNvPicPr>
          <p:nvPr userDrawn="1"/>
        </p:nvPicPr>
        <p:blipFill>
          <a:blip r:embed="rId9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1447800" y="381000"/>
            <a:ext cx="739140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7239000" cy="4495800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  <a:p>
            <a:pPr lvl="1" eaLnBrk="1" latinLnBrk="0" hangingPunct="1"/>
            <a:r>
              <a:rPr kumimoji="0" lang="en-US" dirty="0" smtClean="0"/>
              <a:t>Second level</a:t>
            </a:r>
          </a:p>
          <a:p>
            <a:pPr lvl="2" eaLnBrk="1" latinLnBrk="0" hangingPunct="1"/>
            <a:r>
              <a:rPr kumimoji="0" lang="en-US" dirty="0" smtClean="0"/>
              <a:t>Third level</a:t>
            </a:r>
          </a:p>
          <a:p>
            <a:pPr lvl="3" eaLnBrk="1" latinLnBrk="0" hangingPunct="1"/>
            <a:r>
              <a:rPr kumimoji="0" lang="en-US" dirty="0" smtClean="0"/>
              <a:t>Fourth level</a:t>
            </a:r>
          </a:p>
          <a:p>
            <a:pPr lvl="4" eaLnBrk="1" latinLnBrk="0" hangingPunct="1"/>
            <a:r>
              <a:rPr kumimoji="0" lang="en-US" dirty="0" smtClean="0"/>
              <a:t>Fifth level</a:t>
            </a:r>
            <a:endParaRPr kumimoji="0" lang="en-US" dirty="0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2362200" y="6492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D2714F3-179B-4509-A340-E875FD5EFE43}" type="datetimeFigureOut">
              <a:rPr lang="en-US" smtClean="0"/>
              <a:pPr/>
              <a:t>8/20/2011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5562600" y="6492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05800" y="6492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21DDE727-F537-480B-A7F7-44D05193147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2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3200" b="1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800" b="1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400" b="1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2000" b="1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2000" b="1" kern="120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SFBT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>
              <a:buNone/>
            </a:pPr>
            <a:r>
              <a:rPr lang="en-US" b="1" dirty="0" smtClean="0"/>
              <a:t>Tenets</a:t>
            </a:r>
          </a:p>
          <a:p>
            <a:pPr lvl="0"/>
            <a:r>
              <a:rPr lang="en-US" dirty="0" smtClean="0"/>
              <a:t>If </a:t>
            </a:r>
            <a:r>
              <a:rPr lang="en-US" dirty="0"/>
              <a:t>it’s not broken, don’t fix it</a:t>
            </a:r>
          </a:p>
          <a:p>
            <a:pPr lvl="0"/>
            <a:r>
              <a:rPr lang="en-US" dirty="0"/>
              <a:t>Look for exceptions</a:t>
            </a:r>
          </a:p>
          <a:p>
            <a:pPr lvl="0"/>
            <a:r>
              <a:rPr lang="en-US" dirty="0"/>
              <a:t>Asking questions rather than telling clients what to do</a:t>
            </a:r>
          </a:p>
          <a:p>
            <a:pPr lvl="0"/>
            <a:r>
              <a:rPr lang="en-US" dirty="0"/>
              <a:t>Future is negotiated and created</a:t>
            </a:r>
          </a:p>
          <a:p>
            <a:pPr lvl="0"/>
            <a:r>
              <a:rPr lang="en-US" dirty="0"/>
              <a:t>Complements</a:t>
            </a:r>
          </a:p>
          <a:p>
            <a:pPr lvl="0"/>
            <a:r>
              <a:rPr lang="en-US" dirty="0"/>
              <a:t>Gentle nudging to do more of what is working</a:t>
            </a:r>
          </a:p>
          <a:p>
            <a:pPr lvl="0"/>
            <a:r>
              <a:rPr lang="en-US" dirty="0"/>
              <a:t>Change is constant and inevitable</a:t>
            </a:r>
          </a:p>
          <a:p>
            <a:pPr lvl="0"/>
            <a:r>
              <a:rPr lang="en-US" dirty="0"/>
              <a:t>The solution is not always directly related to the </a:t>
            </a:r>
            <a:r>
              <a:rPr lang="en-US" dirty="0" smtClean="0"/>
              <a:t>problem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SFTB Skills Overview</a:t>
            </a:r>
            <a:endParaRPr lang="en-US" dirty="0"/>
          </a:p>
        </p:txBody>
      </p:sp>
      <p:pic>
        <p:nvPicPr>
          <p:cNvPr id="4" name="Skills Intro Short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5800" y="1676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173550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Skills Overview</a:t>
            </a:r>
            <a:endParaRPr lang="en-US" dirty="0"/>
          </a:p>
        </p:txBody>
      </p:sp>
      <p:pic>
        <p:nvPicPr>
          <p:cNvPr id="2050" name="Picture 2" descr="C:\Users\Jacob\Documents\Subject to Change\YFA Connections\Solution-Focused Brief Therapy Training\Graphics\Talking cure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3429000" y="1524000"/>
            <a:ext cx="3505200" cy="5257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Interventions</a:t>
            </a:r>
          </a:p>
          <a:p>
            <a:r>
              <a:rPr lang="en-US" dirty="0" smtClean="0"/>
              <a:t>Not knowing</a:t>
            </a:r>
          </a:p>
          <a:p>
            <a:r>
              <a:rPr lang="en-US" dirty="0" smtClean="0"/>
              <a:t>Complementing strengths</a:t>
            </a:r>
          </a:p>
          <a:p>
            <a:r>
              <a:rPr lang="en-US" dirty="0" smtClean="0"/>
              <a:t>Scaling questions</a:t>
            </a:r>
          </a:p>
          <a:p>
            <a:r>
              <a:rPr lang="en-US" dirty="0" smtClean="0"/>
              <a:t>Exception questions</a:t>
            </a:r>
          </a:p>
          <a:p>
            <a:r>
              <a:rPr lang="en-US" dirty="0" smtClean="0"/>
              <a:t>Coping questions</a:t>
            </a:r>
          </a:p>
          <a:p>
            <a:r>
              <a:rPr lang="en-US" dirty="0" smtClean="0"/>
              <a:t>Miracle question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Not Knowing</a:t>
            </a:r>
          </a:p>
          <a:p>
            <a:r>
              <a:rPr lang="en-US" dirty="0" smtClean="0"/>
              <a:t>Clients experts</a:t>
            </a:r>
          </a:p>
          <a:p>
            <a:r>
              <a:rPr lang="en-US" dirty="0" smtClean="0"/>
              <a:t>General attitude communicating an abundant, genuine curiosity</a:t>
            </a:r>
          </a:p>
          <a:p>
            <a:r>
              <a:rPr lang="en-US" dirty="0" smtClean="0"/>
              <a:t>Micro practice skills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Experiential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With a partner:</a:t>
            </a:r>
          </a:p>
          <a:p>
            <a:r>
              <a:rPr lang="en-US" dirty="0" smtClean="0"/>
              <a:t>Ask them what their favorite activity is, and elicit details.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96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Complementing Strengths</a:t>
            </a:r>
          </a:p>
          <a:p>
            <a:r>
              <a:rPr lang="en-US" dirty="0" smtClean="0"/>
              <a:t>Strengths perspective</a:t>
            </a:r>
          </a:p>
          <a:p>
            <a:r>
              <a:rPr lang="en-US" dirty="0" smtClean="0"/>
              <a:t>Building rapport and giving hope</a:t>
            </a:r>
          </a:p>
          <a:p>
            <a:r>
              <a:rPr lang="en-US" i="1" dirty="0" smtClean="0"/>
              <a:t>Direct complements</a:t>
            </a:r>
            <a:r>
              <a:rPr lang="en-US" dirty="0" smtClean="0"/>
              <a:t>:  positive evaluation or reaction</a:t>
            </a:r>
          </a:p>
          <a:p>
            <a:r>
              <a:rPr lang="en-US" i="1" dirty="0" smtClean="0"/>
              <a:t>Indirect complements</a:t>
            </a:r>
            <a:r>
              <a:rPr lang="en-US" dirty="0" smtClean="0"/>
              <a:t>: a question implying something positive 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Scaling Questions</a:t>
            </a:r>
          </a:p>
          <a:p>
            <a:r>
              <a:rPr lang="en-US" b="0" dirty="0" smtClean="0"/>
              <a:t>Uses in other techniques</a:t>
            </a:r>
          </a:p>
          <a:p>
            <a:r>
              <a:rPr lang="en-US" b="0" dirty="0" smtClean="0"/>
              <a:t>Motivation, hopefulness, depression, confidence, progress… etc</a:t>
            </a:r>
          </a:p>
          <a:p>
            <a:r>
              <a:rPr lang="en-US" b="0" dirty="0" smtClean="0"/>
              <a:t>Techniques for follow-up</a:t>
            </a:r>
            <a:endParaRPr lang="en-US" b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Exploring Exceptions</a:t>
            </a:r>
          </a:p>
          <a:p>
            <a:r>
              <a:rPr lang="en-US" dirty="0" smtClean="0"/>
              <a:t>Problem description vs. exceptions</a:t>
            </a:r>
          </a:p>
          <a:p>
            <a:r>
              <a:rPr lang="en-US" dirty="0" smtClean="0"/>
              <a:t>Increase awareness of current/past successes</a:t>
            </a:r>
          </a:p>
          <a:p>
            <a:r>
              <a:rPr lang="en-US" dirty="0" smtClean="0"/>
              <a:t>Turning past solutions into present solutions</a:t>
            </a:r>
          </a:p>
          <a:p>
            <a:r>
              <a:rPr lang="en-US" dirty="0" smtClean="0"/>
              <a:t>Finding out </a:t>
            </a:r>
            <a:r>
              <a:rPr lang="en-US" dirty="0" smtClean="0"/>
              <a:t>specifics</a:t>
            </a:r>
          </a:p>
          <a:p>
            <a:r>
              <a:rPr lang="en-US" dirty="0" smtClean="0"/>
              <a:t>Creating a plan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Coping Questions</a:t>
            </a:r>
          </a:p>
          <a:p>
            <a:r>
              <a:rPr lang="en-US" dirty="0" smtClean="0"/>
              <a:t>Tailored to help client from feeling overwhelmed</a:t>
            </a:r>
          </a:p>
          <a:p>
            <a:r>
              <a:rPr lang="en-US" dirty="0" smtClean="0"/>
              <a:t>A method for exploring exceptions</a:t>
            </a:r>
          </a:p>
          <a:p>
            <a:r>
              <a:rPr lang="en-US" dirty="0" smtClean="0"/>
              <a:t>Finding the clients strengths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Solution-Focused Brief Therapy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3624" y="3886200"/>
            <a:ext cx="7199376" cy="11430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“I don’t lead musicians, man.  They lead me.  I listen to them and learn what they do best.”</a:t>
            </a:r>
          </a:p>
          <a:p>
            <a:endParaRPr lang="en-US" dirty="0" smtClean="0"/>
          </a:p>
          <a:p>
            <a:pPr algn="r"/>
            <a:r>
              <a:rPr lang="en-US" dirty="0" smtClean="0"/>
              <a:t>~Miles Davis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Miracle question</a:t>
            </a:r>
          </a:p>
          <a:p>
            <a:r>
              <a:rPr lang="en-US" dirty="0" smtClean="0"/>
              <a:t>Amplifying what the client wants</a:t>
            </a:r>
          </a:p>
          <a:p>
            <a:r>
              <a:rPr lang="en-US" dirty="0" smtClean="0"/>
              <a:t>Formatting the question</a:t>
            </a:r>
          </a:p>
          <a:p>
            <a:r>
              <a:rPr lang="en-US" dirty="0" smtClean="0"/>
              <a:t>Concrete, behavioral, measurable terms</a:t>
            </a:r>
          </a:p>
          <a:p>
            <a:r>
              <a:rPr lang="en-US" dirty="0" smtClean="0"/>
              <a:t>Realistic terms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Experiential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Think about a difficult client to work with.  Interview you partner.</a:t>
            </a:r>
          </a:p>
          <a:p>
            <a:r>
              <a:rPr lang="en-US" dirty="0" smtClean="0"/>
              <a:t>Implement a stance of not knowing</a:t>
            </a:r>
          </a:p>
          <a:p>
            <a:r>
              <a:rPr lang="en-US" dirty="0" smtClean="0"/>
              <a:t>Use the miracle question to come up with a goal of being a better clinician.</a:t>
            </a:r>
          </a:p>
          <a:p>
            <a:r>
              <a:rPr lang="en-US" dirty="0" smtClean="0"/>
              <a:t>Explore for strengths and complement them.</a:t>
            </a:r>
          </a:p>
          <a:p>
            <a:r>
              <a:rPr lang="en-US" dirty="0" smtClean="0"/>
              <a:t>Elicit exceptions and coping methods for creating a plan.</a:t>
            </a:r>
          </a:p>
          <a:p>
            <a:r>
              <a:rPr lang="en-US" dirty="0" smtClean="0"/>
              <a:t>Utilize scaling questions.</a:t>
            </a:r>
          </a:p>
        </p:txBody>
      </p:sp>
    </p:spTree>
    <p:extLst>
      <p:ext uri="{BB962C8B-B14F-4D97-AF65-F5344CB8AC3E}">
        <p14:creationId xmlns:p14="http://schemas.microsoft.com/office/powerpoint/2010/main" val="633724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Second Interview with Rosie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Read and discuss the second interview with Rosie.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7246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Connecting SFBT to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Building rapport</a:t>
            </a:r>
          </a:p>
          <a:p>
            <a:r>
              <a:rPr lang="en-US" dirty="0" smtClean="0"/>
              <a:t>Co-created treatment goals</a:t>
            </a:r>
          </a:p>
          <a:p>
            <a:r>
              <a:rPr lang="en-US" dirty="0" smtClean="0"/>
              <a:t>Creative plans</a:t>
            </a:r>
          </a:p>
          <a:p>
            <a:r>
              <a:rPr lang="en-US" dirty="0" smtClean="0"/>
              <a:t>Individual meetings</a:t>
            </a:r>
            <a:endParaRPr lang="en-US" dirty="0"/>
          </a:p>
          <a:p>
            <a:r>
              <a:rPr lang="en-US" dirty="0" smtClean="0"/>
              <a:t>Reviewing treatment goals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Connecting SFBT</a:t>
            </a:r>
            <a:br>
              <a:rPr lang="en-US" dirty="0" smtClean="0"/>
            </a:br>
            <a:r>
              <a:rPr lang="en-US" dirty="0" smtClean="0"/>
              <a:t>	to other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Strengths perspective</a:t>
            </a:r>
          </a:p>
          <a:p>
            <a:r>
              <a:rPr lang="en-US" dirty="0" smtClean="0"/>
              <a:t>Motivational interviewing</a:t>
            </a:r>
          </a:p>
          <a:p>
            <a:pPr lvl="1"/>
            <a:r>
              <a:rPr lang="en-US" dirty="0" smtClean="0"/>
              <a:t>Micro practice skills</a:t>
            </a:r>
          </a:p>
          <a:p>
            <a:pPr lvl="1"/>
            <a:r>
              <a:rPr lang="en-US" dirty="0" smtClean="0"/>
              <a:t>Client as expert</a:t>
            </a:r>
          </a:p>
          <a:p>
            <a:pPr lvl="1"/>
            <a:r>
              <a:rPr lang="en-US" dirty="0" smtClean="0"/>
              <a:t>Contrast to medical model</a:t>
            </a:r>
          </a:p>
          <a:p>
            <a:pPr lvl="1"/>
            <a:r>
              <a:rPr lang="en-US" dirty="0" smtClean="0"/>
              <a:t>Anchored in change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Questions, concerns,</a:t>
            </a:r>
            <a:br>
              <a:rPr lang="en-US" dirty="0" smtClean="0"/>
            </a:br>
            <a:r>
              <a:rPr lang="en-US" dirty="0" smtClean="0"/>
              <a:t>or comments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28600" dirty="0" smtClean="0"/>
              <a:t>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veerconsultingblog.com/wp-content/uploads/2011/04/Facebook-Like-Button-big-566x23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120" y="1752600"/>
            <a:ext cx="3028950" cy="12522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Interview With Rosie</a:t>
            </a:r>
            <a:endParaRPr lang="en-US" dirty="0"/>
          </a:p>
        </p:txBody>
      </p:sp>
      <p:pic>
        <p:nvPicPr>
          <p:cNvPr id="1030" name="Picture 6" descr="http://www.newsgab.com/attachments/tech-news/303333d1281857723-new-facebook-dislike-button-dislike-facebook-ic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930" y="3199233"/>
            <a:ext cx="2285331" cy="1817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geekword.net/wp-content/uploads/2011/05/facebook-dislike-butt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6252" y="5211492"/>
            <a:ext cx="2984687" cy="126550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130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</a:p>
          <a:p>
            <a:r>
              <a:rPr lang="en-US" dirty="0" smtClean="0"/>
              <a:t>Background </a:t>
            </a:r>
            <a:r>
              <a:rPr lang="en-US" dirty="0" smtClean="0"/>
              <a:t>Information</a:t>
            </a:r>
            <a:endParaRPr lang="en-US" dirty="0" smtClean="0"/>
          </a:p>
          <a:p>
            <a:r>
              <a:rPr lang="en-US" dirty="0" smtClean="0"/>
              <a:t>Agenda</a:t>
            </a:r>
          </a:p>
          <a:p>
            <a:pPr lvl="1"/>
            <a:r>
              <a:rPr lang="en-US" dirty="0" smtClean="0"/>
              <a:t>Directions of </a:t>
            </a:r>
            <a:r>
              <a:rPr lang="en-US" dirty="0" smtClean="0"/>
              <a:t>Focus</a:t>
            </a:r>
            <a:endParaRPr lang="en-US" dirty="0" smtClean="0"/>
          </a:p>
          <a:p>
            <a:pPr lvl="1"/>
            <a:r>
              <a:rPr lang="en-US" dirty="0" smtClean="0"/>
              <a:t>General </a:t>
            </a:r>
            <a:r>
              <a:rPr lang="en-US" dirty="0"/>
              <a:t>SFBT Information</a:t>
            </a:r>
            <a:endParaRPr lang="en-US" dirty="0" smtClean="0"/>
          </a:p>
          <a:p>
            <a:pPr lvl="1"/>
            <a:r>
              <a:rPr lang="en-US" dirty="0" smtClean="0"/>
              <a:t>SFBT </a:t>
            </a:r>
            <a:r>
              <a:rPr lang="en-US" dirty="0" smtClean="0"/>
              <a:t>Skills &amp; Experiential Learning</a:t>
            </a:r>
            <a:endParaRPr lang="en-US" dirty="0" smtClean="0"/>
          </a:p>
          <a:p>
            <a:pPr lvl="1"/>
            <a:r>
              <a:rPr lang="en-US" dirty="0" smtClean="0"/>
              <a:t>SFBT </a:t>
            </a:r>
            <a:r>
              <a:rPr lang="en-US" dirty="0" smtClean="0"/>
              <a:t>&amp; Practice</a:t>
            </a:r>
            <a:endParaRPr lang="en-US" dirty="0" smtClean="0"/>
          </a:p>
          <a:p>
            <a:pPr lvl="1"/>
            <a:r>
              <a:rPr lang="en-US" dirty="0" smtClean="0"/>
              <a:t>SFBT </a:t>
            </a:r>
            <a:r>
              <a:rPr lang="en-US" dirty="0" smtClean="0"/>
              <a:t>&amp; Other Treatments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Types of Helping</a:t>
            </a:r>
            <a:endParaRPr lang="en-US" dirty="0"/>
          </a:p>
        </p:txBody>
      </p:sp>
      <p:pic>
        <p:nvPicPr>
          <p:cNvPr id="3074" name="Picture 2" descr="C:\Users\Jacob\Documents\Subject to Change\YFA Connections\Solution-Focused Brief Therapy Training\Graphics\Problem vs Solution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2209800" y="2108200"/>
            <a:ext cx="5867400" cy="3911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 of Focus</a:t>
            </a:r>
            <a:endParaRPr lang="en-US" dirty="0"/>
          </a:p>
        </p:txBody>
      </p:sp>
      <p:pic>
        <p:nvPicPr>
          <p:cNvPr id="32770" name="Picture 2" descr="http://www.wiu.edu/RPTA/Images/HFC_Images/highc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33600" y="1905000"/>
            <a:ext cx="2790825" cy="426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2771" name="Picture 3" descr="C:\Users\Jacob\Documents\Subject to Change\YFA Connections\Solution-Focused Brief Therapy Training\Graphics\Picture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18877522">
            <a:off x="5334000" y="2867825"/>
            <a:ext cx="3133725" cy="25606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SFTB Introduction</a:t>
            </a:r>
            <a:endParaRPr lang="en-US" dirty="0"/>
          </a:p>
        </p:txBody>
      </p:sp>
      <p:pic>
        <p:nvPicPr>
          <p:cNvPr id="4" name="SFBT Intro AVI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5800" y="1676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507220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SFBT Introduction</a:t>
            </a:r>
            <a:endParaRPr lang="en-US" dirty="0"/>
          </a:p>
        </p:txBody>
      </p:sp>
      <p:pic>
        <p:nvPicPr>
          <p:cNvPr id="1026" name="Picture 2" descr="C:\Users\Jacob\Documents\Subject to Change\YFA Connections\Solution-Focused Brief Therapy Training\Graphics\Guy with a spear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3048000" y="1409700"/>
            <a:ext cx="3530600" cy="52959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SFBT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b="1" dirty="0" smtClean="0"/>
              <a:t>History</a:t>
            </a:r>
          </a:p>
          <a:p>
            <a:r>
              <a:rPr lang="en-US" dirty="0"/>
              <a:t>Steve de </a:t>
            </a:r>
            <a:r>
              <a:rPr lang="en-US" dirty="0" err="1"/>
              <a:t>Shazer</a:t>
            </a:r>
            <a:r>
              <a:rPr lang="en-US" dirty="0"/>
              <a:t>, </a:t>
            </a:r>
            <a:r>
              <a:rPr lang="en-US" dirty="0" err="1"/>
              <a:t>Insoo</a:t>
            </a:r>
            <a:r>
              <a:rPr lang="en-US" dirty="0"/>
              <a:t> Kim Berg, and their colleagues developed Solution-Focused Brief Therapy starting in the late </a:t>
            </a:r>
            <a:r>
              <a:rPr lang="en-US" dirty="0" smtClean="0"/>
              <a:t>1970’s</a:t>
            </a:r>
          </a:p>
          <a:p>
            <a:r>
              <a:rPr lang="en-US" dirty="0" smtClean="0"/>
              <a:t>Utilized in </a:t>
            </a:r>
            <a:r>
              <a:rPr lang="en-US" dirty="0"/>
              <a:t>business, social policy, education, criminal justice services, child welfare, and domestic violence offender treatment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568</TotalTime>
  <Words>472</Words>
  <Application>Microsoft Office PowerPoint</Application>
  <PresentationFormat>On-screen Show (4:3)</PresentationFormat>
  <Paragraphs>129</Paragraphs>
  <Slides>25</Slides>
  <Notes>25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Aspect</vt:lpstr>
      <vt:lpstr>PowerPoint Presentation</vt:lpstr>
      <vt:lpstr>Solution-Focused Brief Therapy</vt:lpstr>
      <vt:lpstr>First Interview With Rosie</vt:lpstr>
      <vt:lpstr>About the Training</vt:lpstr>
      <vt:lpstr>Two Types of Helping</vt:lpstr>
      <vt:lpstr>Direction of Focus</vt:lpstr>
      <vt:lpstr>SFTB Introduction</vt:lpstr>
      <vt:lpstr>SFBT Introduction</vt:lpstr>
      <vt:lpstr>About SFBT</vt:lpstr>
      <vt:lpstr>About SFBT</vt:lpstr>
      <vt:lpstr>SFTB Skills Overview</vt:lpstr>
      <vt:lpstr>SFBT Skills Overview</vt:lpstr>
      <vt:lpstr>SFBT Interventions</vt:lpstr>
      <vt:lpstr>SFBT Interventions</vt:lpstr>
      <vt:lpstr>Experiential Learning</vt:lpstr>
      <vt:lpstr>SFBT Interventions</vt:lpstr>
      <vt:lpstr>SFBT Interventions</vt:lpstr>
      <vt:lpstr>SFBT Interventions</vt:lpstr>
      <vt:lpstr>SFBT Interventions</vt:lpstr>
      <vt:lpstr>SFBT Interventions</vt:lpstr>
      <vt:lpstr>Experiential Learning</vt:lpstr>
      <vt:lpstr>Second Interview with Rosie</vt:lpstr>
      <vt:lpstr>Connecting SFBT to Practice</vt:lpstr>
      <vt:lpstr>Connecting SFBT  to other Techniques</vt:lpstr>
      <vt:lpstr>Questions, concerns, or comments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Jacob Campbell (jacob.r.campbell@gmail.com)</dc:creator>
  <cp:lastModifiedBy>Jacob Campbell</cp:lastModifiedBy>
  <cp:revision>60</cp:revision>
  <dcterms:created xsi:type="dcterms:W3CDTF">2009-04-25T06:42:36Z</dcterms:created>
  <dcterms:modified xsi:type="dcterms:W3CDTF">2011-08-20T18:49:48Z</dcterms:modified>
</cp:coreProperties>
</file>

<file path=docProps/thumbnail.jpeg>
</file>